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9" r:id="rId3"/>
    <p:sldId id="261" r:id="rId4"/>
    <p:sldId id="262" r:id="rId5"/>
    <p:sldId id="264" r:id="rId6"/>
    <p:sldId id="270" r:id="rId7"/>
    <p:sldId id="267" r:id="rId8"/>
    <p:sldId id="269" r:id="rId9"/>
    <p:sldId id="274" r:id="rId10"/>
    <p:sldId id="272" r:id="rId11"/>
    <p:sldId id="285" r:id="rId12"/>
    <p:sldId id="276" r:id="rId13"/>
    <p:sldId id="277" r:id="rId14"/>
    <p:sldId id="278" r:id="rId15"/>
    <p:sldId id="279" r:id="rId16"/>
    <p:sldId id="280" r:id="rId17"/>
    <p:sldId id="283" r:id="rId18"/>
    <p:sldId id="28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8B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1E38C21-E33C-41A4-A99E-993B9B5232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37B58B4-7182-4D17-A4BA-40C7B66CFBC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7FC7382F-B1CB-4806-88FB-200CEA643A4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2FF92148-B490-4956-A16F-39496BED306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5353A930-ED4D-453D-8EC7-29F0870ECF45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C812A0D-B6E9-477A-862E-B8F9966B84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EEC4574-FC42-497B-BFF2-C194D7A7AFC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E8245770-330D-46AC-AB6A-E6A87A343C7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252B2E33-C1AD-4B4C-A075-BC39020DA4A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3464E912-D8DE-4079-9D5A-24489D384DF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CE551594-D857-4DD9-ABAA-AA5466F2F7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279208F9-2BFF-4E63-A6A7-406B1B303BAA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12E776EE-6229-467A-9178-057E0F62C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3F4C2CC-91B8-4632-981A-C0BCB1F13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C9F669D-5E22-4135-B8EC-48FF4DE243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5726FEF-5F52-4849-A88C-48E8F9EC50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A9E0B7F-9145-4E8E-A0E9-115860EA4312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86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D0F990F-667E-4773-B050-45AB50D020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4A77DA3-334A-4281-8992-F5DF4D4359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1BA487D-AC9A-4898-B5F2-4519C1FCA9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35C7C2-DEF6-4C8B-9784-AC00D9ECAAF2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79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6AEDDE8-9E09-43F0-92A0-602D963E64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A81B26A-E897-4A55-9D57-31765CE5A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38CE5A8-3E94-4A5C-9949-8AFD665D02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E88CC-8AC5-4DE7-A0C3-E44CC6EE40FD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14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591E46A-2790-477E-B079-E678231970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2BD7545-CB8F-4D3D-B5EB-A4CFB9C879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22EBE81-CABB-40CE-8FF8-400F1C51A1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F3266-99B0-41FF-BDA6-F70CA870EEEB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52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36EBB2-4CB4-49A8-8075-482E110F14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1D190CD-B20A-4F77-999E-056B3FD69A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C449385-55B6-4FC7-95A9-6BD55F5878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22B8D-EC0D-486A-B0E0-1657EDF76004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57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639D89-7E94-4D7B-9CD3-328D5F3432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923CD2B-869D-49B3-BFE2-A5B1B1375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18A2B1F-302C-4A21-9D27-AC855A1420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B1C23E-B0E2-485F-9502-AC5893049AB4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7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D7D13E-394E-4405-A961-26D11EA603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16DC8B-CD63-45EF-835D-533B1E0284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5FA16F-7BB6-4836-8013-0C1AE9025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288A6-90CB-4816-B13A-A4762E16FEBF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83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739E3E2E-9C31-4AAB-A379-3290A1AE22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1CF03A9B-317D-4088-A890-F58137E32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F281B10-4E94-4412-8128-F25273498E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0FB04-CA16-4465-96F6-990BC43DAFEA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1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1FEAF8C3-2C6D-4525-B774-87F6F7A265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03ED20AF-CA71-4080-B324-B5F034B88F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81745D2-94F6-47E0-B55D-888F336518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F18CA-7257-4641-A233-E21CEE0E1F55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07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1F01FDC-9C89-4B6F-BF0D-BB683346E5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C0D52C7-B946-42B9-A1CD-59FF4EB6C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550C6C3-2F2E-4B05-A5BD-D0C07868C5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5E4E63-3771-4A88-888F-FD59AAF47C44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8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DD05B4-E143-4872-A7AB-91EEB3C858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8D76D95-8F26-4C1D-8210-3DF60AE4CB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9AA3414-0270-4ECB-97C7-869AB26510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471BC-5FC8-47D0-B07D-058ABA9D08C9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49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8D3E492-FA80-43DE-84CB-047A32E56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004AA9D-D6C7-435D-9594-07AB40AEFA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2EBC7D87-B3B7-4C14-95A7-281F3DBFE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997FFC3C-1C8D-4D23-80B4-5673D6CC3C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77D96C7-1A46-4F98-BEDD-F0F40CF2C4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DCB5DACC-7D80-4B8A-ADBC-4BED796B25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80EFF72B-EF82-4274-96BB-4A16E124DE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27A5A15-077C-4D08-B769-840AA6598C9A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91E226EB-3D0D-402D-9714-A1AAAFE0D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10A0594-3893-4B92-B952-AAB3AE0A57D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41CDB4E8-D6D7-47EC-916B-6BD94B5D8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2800" b="1">
                <a:latin typeface="Tahoma" panose="020B0604030504040204" pitchFamily="34" charset="0"/>
              </a:rPr>
              <a:t>Introdução à Economia</a:t>
            </a:r>
            <a:br>
              <a:rPr lang="pt-PT" altLang="en-US" sz="2800" b="1">
                <a:latin typeface="Tahoma" panose="020B0604030504040204" pitchFamily="34" charset="0"/>
              </a:rPr>
            </a:br>
            <a:r>
              <a:rPr lang="pt-PT" altLang="en-US" sz="2800" b="1">
                <a:latin typeface="Tahoma" panose="020B0604030504040204" pitchFamily="34" charset="0"/>
              </a:rPr>
              <a:t>T8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F47CB89B-9281-4333-8619-E5E876CD4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7075" indent="-727075"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solidFill>
                  <a:schemeClr val="accent2"/>
                </a:solidFill>
                <a:latin typeface="Tahoma" panose="020B0604030504040204" pitchFamily="34" charset="0"/>
              </a:rPr>
              <a:t>8.</a:t>
            </a:r>
            <a:r>
              <a:rPr lang="pt-PT" altLang="en-US" sz="2400" b="1">
                <a:latin typeface="Tahoma" panose="020B0604030504040204" pitchFamily="34" charset="0"/>
              </a:rPr>
              <a:t> O Modelo do Multiplicador</a:t>
            </a:r>
          </a:p>
          <a:p>
            <a:pPr marL="727075" indent="-727075" eaLnBrk="1" hangingPunct="1">
              <a:buFont typeface="Wingdings" panose="05000000000000000000" pitchFamily="2" charset="2"/>
              <a:buNone/>
            </a:pPr>
            <a:endParaRPr lang="pt-PT" altLang="en-US" sz="2400" b="1">
              <a:latin typeface="Tahoma" panose="020B0604030504040204" pitchFamily="34" charset="0"/>
            </a:endParaRPr>
          </a:p>
          <a:p>
            <a:pPr marL="742950" lvl="1" indent="-285750" eaLnBrk="1" hangingPunct="1"/>
            <a:r>
              <a:rPr lang="pt-PT" altLang="en-US" sz="1800" b="1">
                <a:latin typeface="Tahoma" panose="020B0604030504040204" pitchFamily="34" charset="0"/>
              </a:rPr>
              <a:t>O efeito multiplicador e o papel do Estado</a:t>
            </a:r>
          </a:p>
          <a:p>
            <a:pPr marL="742950" lvl="1" indent="-285750" eaLnBrk="1" hangingPunct="1">
              <a:buFont typeface="Wingdings" panose="05000000000000000000" pitchFamily="2" charset="2"/>
              <a:buNone/>
            </a:pPr>
            <a:endParaRPr lang="pt-PT" altLang="en-US" sz="1800" b="1">
              <a:latin typeface="Tahoma" panose="020B0604030504040204" pitchFamily="34" charset="0"/>
            </a:endParaRPr>
          </a:p>
          <a:p>
            <a:pPr marL="742950" lvl="1" indent="-285750" eaLnBrk="1" hangingPunct="1"/>
            <a:r>
              <a:rPr lang="pt-PT" altLang="en-US" sz="1800" b="1">
                <a:latin typeface="Tahoma" panose="020B0604030504040204" pitchFamily="34" charset="0"/>
              </a:rPr>
              <a:t>Multiplicadores da despesa pública e multiplicadores dos impostos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436A41E2-0551-4B9F-8354-78137B18F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545B132-DE4B-420E-835B-8C111AE0FD0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C004DCF-30DB-466A-B0F2-0F682B2C7C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Quadro 24.1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04D17F6-C805-4EE6-B405-DF5F6DC19C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52600"/>
            <a:ext cx="8785225" cy="4267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ct val="15000"/>
              </a:spcAft>
              <a:buFont typeface="Wingdings" panose="05000000000000000000" pitchFamily="2" charset="2"/>
              <a:buNone/>
              <a:defRPr/>
            </a:pPr>
            <a:r>
              <a:rPr lang="pt-PT" altLang="en-US" sz="1600" dirty="0">
                <a:latin typeface="Tahoma" panose="020B0604030504040204" pitchFamily="34" charset="0"/>
              </a:rPr>
              <a:t>Apenas a </a:t>
            </a:r>
            <a:r>
              <a:rPr lang="pt-PT" altLang="en-US" sz="1600" b="1" dirty="0">
                <a:solidFill>
                  <a:schemeClr val="hlink"/>
                </a:solidFill>
                <a:latin typeface="Tahoma" panose="020B0604030504040204" pitchFamily="34" charset="0"/>
              </a:rPr>
              <a:t>3.ª</a:t>
            </a:r>
            <a:r>
              <a:rPr lang="pt-PT" altLang="en-US" sz="1600" dirty="0">
                <a:latin typeface="Tahoma" panose="020B0604030504040204" pitchFamily="34" charset="0"/>
              </a:rPr>
              <a:t> alternativa corresponde a um </a:t>
            </a:r>
            <a:r>
              <a:rPr lang="pt-PT" altLang="en-US" sz="1600" b="1" dirty="0">
                <a:solidFill>
                  <a:schemeClr val="hlink"/>
                </a:solidFill>
                <a:latin typeface="Tahoma" panose="020B0604030504040204" pitchFamily="34" charset="0"/>
              </a:rPr>
              <a:t>equilíbrio macroeconómico</a:t>
            </a:r>
            <a:r>
              <a:rPr lang="pt-PT" altLang="en-US" sz="1600" dirty="0">
                <a:latin typeface="Tahoma" panose="020B0604030504040204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spcAft>
                <a:spcPct val="15000"/>
              </a:spcAft>
              <a:defRPr/>
            </a:pPr>
            <a:r>
              <a:rPr lang="pt-PT" altLang="en-US" sz="1600" b="1" dirty="0">
                <a:solidFill>
                  <a:srgbClr val="4B8B4E"/>
                </a:solidFill>
                <a:latin typeface="Tahoma" panose="020B0604030504040204" pitchFamily="34" charset="0"/>
              </a:rPr>
              <a:t>PIB = despesa (C+I) planeada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Colunas 1/2/3</a:t>
            </a:r>
            <a:r>
              <a:rPr lang="pt-PT" altLang="en-US" sz="1800" dirty="0">
                <a:latin typeface="Tahoma" panose="020B0604030504040204" pitchFamily="34" charset="0"/>
              </a:rPr>
              <a:t>: </a:t>
            </a:r>
            <a:r>
              <a:rPr lang="pt-PT" altLang="en-US" sz="1600" dirty="0">
                <a:latin typeface="Tahoma" panose="020B0604030504040204" pitchFamily="34" charset="0"/>
              </a:rPr>
              <a:t>intenção de partilha do RD das famílias em consumo e poupança (RD=C+S)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Coluna 4</a:t>
            </a:r>
            <a:r>
              <a:rPr lang="pt-PT" altLang="en-US" sz="1600" dirty="0">
                <a:latin typeface="Tahoma" panose="020B0604030504040204" pitchFamily="34" charset="0"/>
              </a:rPr>
              <a:t>: investimento planeado pelas empresas (constante)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Coluna 6</a:t>
            </a:r>
            <a:r>
              <a:rPr lang="pt-PT" altLang="en-US" sz="1600" dirty="0">
                <a:latin typeface="Tahoma" panose="020B0604030504040204" pitchFamily="34" charset="0"/>
              </a:rPr>
              <a:t>: despesa planeada (C+I)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Coluna 7</a:t>
            </a:r>
            <a:r>
              <a:rPr lang="pt-PT" altLang="en-US" sz="1600" dirty="0">
                <a:latin typeface="Tahoma" panose="020B0604030504040204" pitchFamily="34" charset="0"/>
              </a:rPr>
              <a:t>: resulta da comparação entre despesa (6) e o PIB (1 ou 5)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pt-PT" altLang="en-US" sz="2000" b="1" dirty="0">
              <a:latin typeface="Tahoma" panose="020B0604030504040204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Situação de equilíbrio</a:t>
            </a:r>
            <a:r>
              <a:rPr lang="pt-PT" altLang="en-US" sz="1600" dirty="0">
                <a:latin typeface="Tahoma" panose="020B0604030504040204" pitchFamily="34" charset="0"/>
              </a:rPr>
              <a:t>: ocorre apenas quando </a:t>
            </a:r>
            <a:r>
              <a:rPr lang="pt-PT" altLang="en-US" sz="1600" b="1" dirty="0">
                <a:solidFill>
                  <a:schemeClr val="hlink"/>
                </a:solidFill>
                <a:latin typeface="Tahoma" panose="020B0604030504040204" pitchFamily="34" charset="0"/>
              </a:rPr>
              <a:t>I=S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pt-PT" altLang="en-US" sz="1600" b="1" dirty="0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600" b="1" dirty="0">
                <a:solidFill>
                  <a:schemeClr val="accent2"/>
                </a:solidFill>
                <a:latin typeface="Tahoma" panose="020B0604030504040204" pitchFamily="34" charset="0"/>
              </a:rPr>
              <a:t>Situações de desequilíbrio</a:t>
            </a:r>
            <a:r>
              <a:rPr lang="pt-PT" altLang="en-US" sz="1600" dirty="0">
                <a:solidFill>
                  <a:schemeClr val="accent2"/>
                </a:solidFill>
                <a:latin typeface="Tahoma" panose="020B0604030504040204" pitchFamily="34" charset="0"/>
              </a:rPr>
              <a:t>:</a:t>
            </a:r>
            <a:endParaRPr lang="en-US" altLang="en-US" sz="1600" dirty="0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marL="1073150" lvl="1" eaLnBrk="1" hangingPunct="1">
              <a:defRPr/>
            </a:pPr>
            <a:r>
              <a:rPr lang="pt-PT" altLang="en-US" sz="1400" u="sng" dirty="0">
                <a:latin typeface="Tahoma" panose="020B0604030504040204" pitchFamily="34" charset="0"/>
              </a:rPr>
              <a:t>Duas primeiras linhas</a:t>
            </a:r>
            <a:r>
              <a:rPr lang="pt-PT" altLang="en-US" sz="1400" dirty="0">
                <a:latin typeface="Tahoma" panose="020B0604030504040204" pitchFamily="34" charset="0"/>
              </a:rPr>
              <a:t>: o nível de produção (empresas) é superior às intenções de despesa (famílias/empresas), pelo que estando a acumular existências, decidirão reduzir a produção (PIB diminui);</a:t>
            </a:r>
            <a:endParaRPr lang="pt-PT" altLang="en-US" sz="1400" b="1" dirty="0">
              <a:latin typeface="Tahoma" panose="020B0604030504040204" pitchFamily="34" charset="0"/>
            </a:endParaRPr>
          </a:p>
          <a:p>
            <a:pPr marL="1073150" lvl="1" eaLnBrk="1" hangingPunct="1">
              <a:defRPr/>
            </a:pPr>
            <a:r>
              <a:rPr lang="pt-PT" altLang="en-US" sz="1400" u="sng" dirty="0">
                <a:latin typeface="Tahoma" panose="020B0604030504040204" pitchFamily="34" charset="0"/>
              </a:rPr>
              <a:t>Três últimas linhas</a:t>
            </a:r>
            <a:r>
              <a:rPr lang="pt-PT" altLang="en-US" sz="1400" dirty="0">
                <a:latin typeface="Tahoma" panose="020B0604030504040204" pitchFamily="34" charset="0"/>
              </a:rPr>
              <a:t>: situação inversa, pelo que empresas aumentam produção (PIB sobe).</a:t>
            </a:r>
            <a:endParaRPr lang="en-US" altLang="en-US" sz="14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A20EC20E-D266-4411-88F6-ACE431047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46F6FDB-B3CA-4F8F-AFA7-85969EE0B4C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CE89579-243A-4BCB-9613-85EDF821A3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Efeito Multiplicador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25F8C51-994A-4231-B14C-A9723DE04B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altLang="en-US" sz="2000" dirty="0">
                <a:latin typeface="Tahoma" panose="020B0604030504040204" pitchFamily="34" charset="0"/>
              </a:rPr>
              <a:t>Como é que uma </a:t>
            </a:r>
            <a:r>
              <a:rPr lang="pt-PT" altLang="en-US" sz="2000" b="1" dirty="0">
                <a:latin typeface="Tahoma" panose="020B0604030504040204" pitchFamily="34" charset="0"/>
              </a:rPr>
              <a:t>variação unitária</a:t>
            </a:r>
            <a:r>
              <a:rPr lang="pt-PT" altLang="en-US" sz="2000" dirty="0">
                <a:latin typeface="Tahoma" panose="020B0604030504040204" pitchFamily="34" charset="0"/>
              </a:rPr>
              <a:t> (euro) de </a:t>
            </a:r>
            <a:r>
              <a:rPr lang="pt-PT" altLang="en-US" sz="2000" b="1" dirty="0">
                <a:solidFill>
                  <a:schemeClr val="hlink"/>
                </a:solidFill>
                <a:latin typeface="Tahoma" panose="020B0604030504040204" pitchFamily="34" charset="0"/>
              </a:rPr>
              <a:t>impostos e/ou de despesa pública</a:t>
            </a:r>
            <a:r>
              <a:rPr lang="pt-PT" altLang="en-US" sz="2000" dirty="0">
                <a:latin typeface="Tahoma" panose="020B0604030504040204" pitchFamily="34" charset="0"/>
              </a:rPr>
              <a:t> produz um </a:t>
            </a:r>
            <a:r>
              <a:rPr lang="pt-PT" altLang="en-US" sz="2000" b="1" dirty="0">
                <a:latin typeface="Tahoma" panose="020B0604030504040204" pitchFamily="34" charset="0"/>
              </a:rPr>
              <a:t>efeito superior no PIB</a:t>
            </a:r>
            <a:r>
              <a:rPr lang="pt-PT" altLang="en-US" sz="2000" dirty="0">
                <a:latin typeface="Tahoma" panose="020B0604030504040204" pitchFamily="34" charset="0"/>
              </a:rPr>
              <a:t>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pt-PT" altLang="en-US" sz="2400" dirty="0"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pt-PT" altLang="en-US" sz="2000" dirty="0">
                <a:latin typeface="Tahoma" panose="020B0604030504040204" pitchFamily="34" charset="0"/>
              </a:rPr>
              <a:t>Economia representada pelo </a:t>
            </a:r>
            <a:r>
              <a:rPr lang="pt-PT" altLang="en-US" sz="2000" b="1" dirty="0">
                <a:latin typeface="Tahoma" panose="020B0604030504040204" pitchFamily="34" charset="0"/>
              </a:rPr>
              <a:t>modelo seguinte</a:t>
            </a:r>
            <a:endParaRPr lang="pt-PT" altLang="en-US" sz="2000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2000" b="1" dirty="0"/>
          </a:p>
          <a:p>
            <a:pPr lvl="1" eaLnBrk="1" hangingPunct="1">
              <a:defRPr/>
            </a:pPr>
            <a:r>
              <a:rPr lang="pt-PT" altLang="en-US" sz="1600" u="sng" dirty="0">
                <a:solidFill>
                  <a:srgbClr val="FF0000"/>
                </a:solidFill>
                <a:latin typeface="Tahoma" panose="020B0604030504040204" pitchFamily="34" charset="0"/>
              </a:rPr>
              <a:t>Versão simplificada</a:t>
            </a:r>
            <a:r>
              <a:rPr lang="pt-PT" altLang="en-US" sz="2000" dirty="0">
                <a:latin typeface="Tahoma" panose="020B0604030504040204" pitchFamily="34" charset="0"/>
              </a:rPr>
              <a:t>: </a:t>
            </a:r>
            <a:r>
              <a:rPr lang="pt-PT" altLang="en-US" sz="1800" dirty="0">
                <a:latin typeface="Tahoma" panose="020B0604030504040204" pitchFamily="34" charset="0"/>
              </a:rPr>
              <a:t>sem </a:t>
            </a:r>
            <a:r>
              <a:rPr lang="pt-PT" altLang="en-US" sz="1800" b="1" dirty="0">
                <a:solidFill>
                  <a:schemeClr val="folHlink"/>
                </a:solidFill>
                <a:latin typeface="Tahoma" panose="020B0604030504040204" pitchFamily="34" charset="0"/>
              </a:rPr>
              <a:t>Exterior (economia fechada)</a:t>
            </a:r>
            <a:endParaRPr lang="en-US" altLang="en-US" sz="1800" b="1" dirty="0">
              <a:solidFill>
                <a:schemeClr val="folHlink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F6442259-87A4-4A78-8DEE-54579A34D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36081F9-501B-4DCC-8D35-28898AC7D9D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6920400-FE6E-45BF-9B45-805F89145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2800" b="1">
                <a:latin typeface="Tahoma" panose="020B0604030504040204" pitchFamily="34" charset="0"/>
              </a:rPr>
              <a:t>Modelo com Estado (Sem Exterior)</a:t>
            </a:r>
            <a:endParaRPr lang="en-US" altLang="en-US" sz="2800" b="1">
              <a:latin typeface="Tahoma" panose="020B0604030504040204" pitchFamily="34" charset="0"/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5715460-A1C0-4B85-BA47-ECBE1350F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Modelo na forma estrutural:</a:t>
            </a:r>
            <a:r>
              <a:rPr lang="pt-PT" altLang="en-US"/>
              <a:t> 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arenR"/>
            </a:pPr>
            <a:r>
              <a:rPr lang="pt-PT" altLang="en-US" sz="2000" b="1">
                <a:latin typeface="Tahoma" panose="020B0604030504040204" pitchFamily="34" charset="0"/>
              </a:rPr>
              <a:t>D = C + G + I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arenR"/>
            </a:pPr>
            <a:r>
              <a:rPr lang="pt-PT" altLang="en-US" sz="2000" b="1">
                <a:latin typeface="Tahoma" panose="020B0604030504040204" pitchFamily="34" charset="0"/>
              </a:rPr>
              <a:t>C = a + b.RD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arenR"/>
            </a:pPr>
            <a:r>
              <a:rPr lang="pt-PT" altLang="en-US" sz="2000" b="1">
                <a:latin typeface="Tahoma" panose="020B0604030504040204" pitchFamily="34" charset="0"/>
              </a:rPr>
              <a:t>RD = Y – T + TR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arenR"/>
            </a:pPr>
            <a:r>
              <a:rPr lang="pt-PT" altLang="en-US" sz="2000" b="1">
                <a:latin typeface="Tahoma" panose="020B0604030504040204" pitchFamily="34" charset="0"/>
              </a:rPr>
              <a:t>T = t.Y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arenR"/>
            </a:pPr>
            <a:r>
              <a:rPr lang="pt-PT" altLang="en-US" sz="2000" b="1">
                <a:latin typeface="Tahoma" panose="020B0604030504040204" pitchFamily="34" charset="0"/>
              </a:rPr>
              <a:t>I = I*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arenR"/>
            </a:pPr>
            <a:r>
              <a:rPr lang="pt-PT" altLang="en-US" sz="2000" b="1">
                <a:latin typeface="Tahoma" panose="020B0604030504040204" pitchFamily="34" charset="0"/>
              </a:rPr>
              <a:t>G = G*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arenR"/>
            </a:pPr>
            <a:r>
              <a:rPr lang="pt-PT" altLang="en-US" sz="2000" b="1">
                <a:latin typeface="Tahoma" panose="020B0604030504040204" pitchFamily="34" charset="0"/>
              </a:rPr>
              <a:t>TR = TR*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arenR"/>
            </a:pPr>
            <a:r>
              <a:rPr lang="pt-PT" altLang="en-US" sz="2000" b="1">
                <a:latin typeface="Tahoma" panose="020B0604030504040204" pitchFamily="34" charset="0"/>
              </a:rPr>
              <a:t>Y = D</a:t>
            </a:r>
            <a:endParaRPr lang="en-US" altLang="en-US" sz="20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C000CE71-E1FC-4EFE-8787-3F4731680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2E27C69-6E46-401B-9CB4-72B6EAD5935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26D801F-D902-4D1D-A970-953765FE4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BCB47D5-99A8-4E59-8588-563286C8C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en-US" sz="2000" b="1">
                <a:latin typeface="Tahoma" panose="020B0604030504040204" pitchFamily="34" charset="0"/>
              </a:rPr>
              <a:t>Variáveis</a:t>
            </a:r>
            <a:endParaRPr lang="pt-PT" altLang="en-US" sz="2800"/>
          </a:p>
          <a:p>
            <a:pPr lvl="1" eaLnBrk="1" hangingPunct="1"/>
            <a:r>
              <a:rPr lang="pt-PT" altLang="en-US" sz="2000">
                <a:latin typeface="Tahoma" panose="020B0604030504040204" pitchFamily="34" charset="0"/>
              </a:rPr>
              <a:t>Exógenas: valores pré-fixados, determinados fora do âmbito do modelo utilizado</a:t>
            </a:r>
          </a:p>
          <a:p>
            <a:pPr lvl="1" eaLnBrk="1" hangingPunct="1"/>
            <a:r>
              <a:rPr lang="pt-PT" altLang="en-US" sz="2000">
                <a:latin typeface="Tahoma" panose="020B0604030504040204" pitchFamily="34" charset="0"/>
              </a:rPr>
              <a:t>Endógenas: valores determinados pelo modelo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pt-PT" altLang="en-US" sz="2000"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000" b="1">
                <a:latin typeface="Tahoma" panose="020B0604030504040204" pitchFamily="34" charset="0"/>
              </a:rPr>
              <a:t>Parâmetros</a:t>
            </a:r>
            <a:r>
              <a:rPr lang="pt-PT" altLang="en-US" sz="2000">
                <a:latin typeface="Tahoma" panose="020B0604030504040204" pitchFamily="34" charset="0"/>
              </a:rPr>
              <a:t>: grandezas invariáveis que traduzem comportamentos dos agentes económicos</a:t>
            </a:r>
            <a:endParaRPr lang="en-US" altLang="en-US" sz="20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9357331A-9535-492B-AE67-C35401F77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4380AA0-F1B9-49CA-BA1F-AE118A5D300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3F22899-8B50-4607-AE55-3635DF875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7BE3D11-169D-4A27-A918-76B1D27E8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latin typeface="Tahoma" panose="020B0604030504040204" pitchFamily="34" charset="0"/>
              </a:rPr>
              <a:t>Forma reduzida do modelo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000" b="1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             Y = </a:t>
            </a:r>
            <a:r>
              <a:rPr lang="en-US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[1 / 1-b(1-t)] (a + b.TR* + G* + I*)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000" b="1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1800" b="1">
                <a:latin typeface="Tahoma" panose="020B0604030504040204" pitchFamily="34" charset="0"/>
              </a:rPr>
              <a:t>Permite determinar os efeitos sobre o PIB (Y) de alterações nos valores das variáveis exógenas correspondentes à Política Orçamental, caso de</a:t>
            </a:r>
          </a:p>
          <a:p>
            <a:pPr lvl="1" eaLnBrk="1" hangingPunct="1"/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TR</a:t>
            </a:r>
          </a:p>
          <a:p>
            <a:pPr lvl="1" eaLnBrk="1" hangingPunct="1"/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G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pt-PT" altLang="en-US" sz="1800" b="1">
                <a:latin typeface="Tahoma" panose="020B0604030504040204" pitchFamily="34" charset="0"/>
              </a:rPr>
              <a:t>Bem como do </a:t>
            </a: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Investimento (público)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9A87F66A-2E91-46B9-94F3-1A580544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2D487B4-FF10-47F9-B5BF-6A15FF3BEDF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76641B3-A514-44A9-B28C-5B32C65CD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Efeitos Multiplicadores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B376AA21-1859-4AED-A6CD-2682A5DD9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en-US" sz="2000" b="1"/>
              <a:t>Efeito sobre o Produto de ∆G=1</a:t>
            </a:r>
          </a:p>
          <a:p>
            <a:pPr lvl="1" eaLnBrk="1" hangingPunct="1"/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∆Y</a:t>
            </a:r>
            <a:r>
              <a:rPr lang="pt-PT" altLang="en-US" sz="2000" b="1">
                <a:solidFill>
                  <a:schemeClr val="folHlink"/>
                </a:solidFill>
              </a:rPr>
              <a:t> = </a:t>
            </a:r>
            <a:r>
              <a:rPr lang="en-US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[1 / 1-b(1-t)] </a:t>
            </a:r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∆G</a:t>
            </a:r>
          </a:p>
          <a:p>
            <a:pPr lvl="2" eaLnBrk="1" hangingPunct="1"/>
            <a:r>
              <a:rPr lang="pt-PT" altLang="en-US" b="1"/>
              <a:t>Com </a:t>
            </a:r>
            <a:r>
              <a:rPr lang="en-US" altLang="en-US" sz="1800" b="1">
                <a:latin typeface="Tahoma" panose="020B0604030504040204" pitchFamily="34" charset="0"/>
              </a:rPr>
              <a:t>m</a:t>
            </a:r>
            <a:r>
              <a:rPr lang="en-US" altLang="en-US" sz="1800" b="1" baseline="-25000">
                <a:latin typeface="Tahoma" panose="020B0604030504040204" pitchFamily="34" charset="0"/>
              </a:rPr>
              <a:t>g</a:t>
            </a:r>
            <a:r>
              <a:rPr lang="en-US" altLang="en-US" sz="1800" b="1">
                <a:latin typeface="Tahoma" panose="020B0604030504040204" pitchFamily="34" charset="0"/>
              </a:rPr>
              <a:t> </a:t>
            </a:r>
            <a:r>
              <a:rPr lang="pt-PT" altLang="en-US" sz="1800" b="1"/>
              <a:t>= </a:t>
            </a:r>
            <a:r>
              <a:rPr lang="en-US" altLang="en-US" sz="1800" b="1">
                <a:latin typeface="Tahoma" panose="020B0604030504040204" pitchFamily="34" charset="0"/>
              </a:rPr>
              <a:t>[1 / 1-b(1-t)]</a:t>
            </a:r>
            <a:r>
              <a:rPr lang="en-US" altLang="en-US" sz="1700" b="1">
                <a:latin typeface="Tahoma" panose="020B0604030504040204" pitchFamily="34" charset="0"/>
              </a:rPr>
              <a:t> &gt; 1</a:t>
            </a:r>
          </a:p>
          <a:p>
            <a:pPr lvl="1" eaLnBrk="1" hangingPunct="1"/>
            <a:r>
              <a:rPr lang="pt-PT" altLang="en-US" sz="2000" b="1">
                <a:solidFill>
                  <a:schemeClr val="folHlink"/>
                </a:solidFill>
              </a:rPr>
              <a:t>∆Y = </a:t>
            </a:r>
            <a:r>
              <a:rPr lang="en-US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m</a:t>
            </a:r>
            <a:r>
              <a:rPr lang="en-US" altLang="en-US" sz="2000" b="1" baseline="-25000">
                <a:solidFill>
                  <a:schemeClr val="folHlink"/>
                </a:solidFill>
                <a:latin typeface="Tahoma" panose="020B0604030504040204" pitchFamily="34" charset="0"/>
              </a:rPr>
              <a:t>g</a:t>
            </a:r>
            <a:r>
              <a:rPr lang="en-US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2000" b="1">
                <a:solidFill>
                  <a:schemeClr val="folHlink"/>
                </a:solidFill>
              </a:rPr>
              <a:t>∆G</a:t>
            </a:r>
            <a:r>
              <a:rPr lang="pt-PT" altLang="en-US"/>
              <a:t> </a:t>
            </a:r>
            <a:r>
              <a:rPr lang="en-US" altLang="en-US" sz="1800" b="1">
                <a:solidFill>
                  <a:schemeClr val="folHlink"/>
                </a:solidFill>
                <a:latin typeface="Tahoma" panose="020B0604030504040204" pitchFamily="34" charset="0"/>
              </a:rPr>
              <a:t>&gt; 1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b="1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000" b="1">
                <a:latin typeface="Tahoma" panose="020B0604030504040204" pitchFamily="34" charset="0"/>
              </a:rPr>
              <a:t>Valor do multiplicador do Investimento assume (neste modelo) o mesmo valor</a:t>
            </a:r>
          </a:p>
          <a:p>
            <a:pPr lvl="1" eaLnBrk="1" hangingPunct="1"/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m</a:t>
            </a:r>
            <a:r>
              <a:rPr lang="pt-PT" altLang="en-US" sz="18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I</a:t>
            </a:r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 = m</a:t>
            </a:r>
            <a:r>
              <a:rPr lang="pt-PT" altLang="en-US" sz="18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G</a:t>
            </a:r>
          </a:p>
          <a:p>
            <a:pPr eaLnBrk="1" hangingPunct="1"/>
            <a:r>
              <a:rPr lang="pt-PT" altLang="en-US" sz="2000" b="1">
                <a:latin typeface="Tahoma" panose="020B0604030504040204" pitchFamily="34" charset="0"/>
              </a:rPr>
              <a:t>Propriedades: valores tanto mais elevados quanto</a:t>
            </a: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Maior a propensão marginal ao consumo (b)</a:t>
            </a: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Menor a taxa de imposto (t)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EEB84115-13FD-443F-B96F-5A82A4932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209E60D-ECF7-47D6-9B45-32A866C5241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2977BCB-5DF6-433B-AADE-28E9C2F16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B61F353-85BF-466E-94A4-D813E8103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altLang="en-US" sz="2000" b="1" dirty="0">
                <a:latin typeface="Tahoma" pitchFamily="34" charset="0"/>
              </a:rPr>
              <a:t>Multiplicador das TR:</a:t>
            </a:r>
          </a:p>
          <a:p>
            <a:pPr lvl="1" eaLnBrk="1" hangingPunct="1">
              <a:defRPr/>
            </a:pPr>
            <a:r>
              <a:rPr lang="pt-PT" altLang="en-US" sz="2000" b="1" dirty="0" err="1">
                <a:solidFill>
                  <a:schemeClr val="hlink"/>
                </a:solidFill>
              </a:rPr>
              <a:t>m</a:t>
            </a:r>
            <a:r>
              <a:rPr lang="pt-PT" altLang="en-US" sz="2000" b="1" baseline="-25000" dirty="0" err="1">
                <a:solidFill>
                  <a:schemeClr val="hlink"/>
                </a:solidFill>
              </a:rPr>
              <a:t>TR</a:t>
            </a:r>
            <a:r>
              <a:rPr lang="pt-PT" altLang="en-US" sz="2000" b="1" dirty="0">
                <a:solidFill>
                  <a:schemeClr val="hlink"/>
                </a:solidFill>
              </a:rPr>
              <a:t> = </a:t>
            </a:r>
            <a:r>
              <a:rPr lang="en-US" altLang="en-US" sz="2000" b="1" dirty="0">
                <a:solidFill>
                  <a:schemeClr val="hlink"/>
                </a:solidFill>
                <a:latin typeface="Tahoma" pitchFamily="34" charset="0"/>
              </a:rPr>
              <a:t>b / 1-b(1-t)</a:t>
            </a:r>
          </a:p>
          <a:p>
            <a:pPr lvl="1" eaLnBrk="1" hangingPunct="1">
              <a:defRPr/>
            </a:pPr>
            <a:r>
              <a:rPr lang="pt-PT" altLang="en-US" sz="2000" b="1" dirty="0" err="1">
                <a:solidFill>
                  <a:schemeClr val="accent2"/>
                </a:solidFill>
                <a:latin typeface="Tahoma" pitchFamily="34" charset="0"/>
              </a:rPr>
              <a:t>m</a:t>
            </a:r>
            <a:r>
              <a:rPr lang="pt-PT" altLang="en-US" sz="2000" b="1" baseline="-25000" dirty="0" err="1">
                <a:solidFill>
                  <a:schemeClr val="accent2"/>
                </a:solidFill>
                <a:latin typeface="Tahoma" pitchFamily="34" charset="0"/>
              </a:rPr>
              <a:t>TR</a:t>
            </a:r>
            <a:r>
              <a:rPr lang="pt-PT" altLang="en-US" sz="2000" b="1" dirty="0">
                <a:solidFill>
                  <a:schemeClr val="accent2"/>
                </a:solidFill>
                <a:latin typeface="Tahoma" pitchFamily="34" charset="0"/>
              </a:rPr>
              <a:t> </a:t>
            </a:r>
            <a:r>
              <a:rPr lang="en-US" altLang="en-US" sz="2000" b="1" dirty="0">
                <a:solidFill>
                  <a:schemeClr val="accent2"/>
                </a:solidFill>
                <a:latin typeface="Tahoma" pitchFamily="34" charset="0"/>
              </a:rPr>
              <a:t>&lt; </a:t>
            </a:r>
            <a:r>
              <a:rPr lang="en-US" altLang="en-US" sz="2000" b="1" dirty="0" err="1">
                <a:solidFill>
                  <a:schemeClr val="accent2"/>
                </a:solidFill>
                <a:latin typeface="Tahoma" pitchFamily="34" charset="0"/>
              </a:rPr>
              <a:t>m</a:t>
            </a:r>
            <a:r>
              <a:rPr lang="en-US" altLang="en-US" sz="2000" b="1" baseline="-25000" dirty="0" err="1">
                <a:solidFill>
                  <a:schemeClr val="accent2"/>
                </a:solidFill>
                <a:latin typeface="Tahoma" pitchFamily="34" charset="0"/>
              </a:rPr>
              <a:t>G</a:t>
            </a:r>
            <a:endParaRPr lang="en-US" altLang="en-US" sz="2000" b="1" baseline="-25000" dirty="0">
              <a:solidFill>
                <a:schemeClr val="accent2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pt-PT" altLang="en-US" sz="2000" b="1" dirty="0">
              <a:solidFill>
                <a:schemeClr val="accent2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pt-PT" altLang="en-US" sz="2000" b="1" dirty="0">
                <a:latin typeface="Tahoma" pitchFamily="34" charset="0"/>
              </a:rPr>
              <a:t>Multiplicador dos Impostos:</a:t>
            </a:r>
          </a:p>
          <a:p>
            <a:pPr lvl="1" eaLnBrk="1" hangingPunct="1">
              <a:defRPr/>
            </a:pPr>
            <a:r>
              <a:rPr lang="pt-PT" altLang="en-US" sz="2000" b="1" dirty="0" err="1">
                <a:solidFill>
                  <a:schemeClr val="hlink"/>
                </a:solidFill>
                <a:latin typeface="Tahoma" pitchFamily="34" charset="0"/>
              </a:rPr>
              <a:t>m</a:t>
            </a:r>
            <a:r>
              <a:rPr lang="pt-PT" altLang="en-US" sz="2000" b="1" baseline="-25000" dirty="0" err="1">
                <a:solidFill>
                  <a:schemeClr val="hlink"/>
                </a:solidFill>
                <a:latin typeface="Tahoma" pitchFamily="34" charset="0"/>
              </a:rPr>
              <a:t>T</a:t>
            </a:r>
            <a:r>
              <a:rPr lang="pt-PT" altLang="en-US" b="1">
                <a:solidFill>
                  <a:schemeClr val="hlink"/>
                </a:solidFill>
              </a:rPr>
              <a:t> </a:t>
            </a:r>
            <a:r>
              <a:rPr lang="pt-PT" altLang="en-US" b="1" dirty="0">
                <a:solidFill>
                  <a:schemeClr val="hlink"/>
                </a:solidFill>
              </a:rPr>
              <a:t>= </a:t>
            </a:r>
            <a:r>
              <a:rPr lang="en-US" altLang="en-US" sz="1800" b="1" dirty="0">
                <a:solidFill>
                  <a:schemeClr val="hlink"/>
                </a:solidFill>
                <a:latin typeface="Tahoma" pitchFamily="34" charset="0"/>
              </a:rPr>
              <a:t>-[b / 1-b(1-t)]</a:t>
            </a:r>
          </a:p>
          <a:p>
            <a:pPr lvl="1" eaLnBrk="1" hangingPunct="1">
              <a:defRPr/>
            </a:pPr>
            <a:r>
              <a:rPr lang="pt-PT" altLang="en-US" sz="1800" b="1" dirty="0">
                <a:solidFill>
                  <a:schemeClr val="folHlink"/>
                </a:solidFill>
                <a:latin typeface="Tahoma" pitchFamily="34" charset="0"/>
              </a:rPr>
              <a:t>Valor negativo e simétrico do anterior</a:t>
            </a:r>
          </a:p>
          <a:p>
            <a:pPr lvl="1" eaLnBrk="1" hangingPunct="1">
              <a:defRPr/>
            </a:pPr>
            <a:endParaRPr lang="pt-PT" altLang="en-US" sz="1800" b="1" dirty="0">
              <a:solidFill>
                <a:schemeClr val="folHlink"/>
              </a:solidFill>
              <a:latin typeface="Tahoma" pitchFamily="34" charset="0"/>
            </a:endParaRPr>
          </a:p>
          <a:p>
            <a:pPr marL="0" lvl="1"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1800" b="1" dirty="0">
                <a:latin typeface="Tahoma" pitchFamily="34" charset="0"/>
              </a:rPr>
              <a:t>Análise gráfica do efeito multiplicador do Consumo Público (G) através</a:t>
            </a:r>
            <a:r>
              <a:rPr lang="pt-PT" altLang="en-US" sz="1800" b="1" dirty="0">
                <a:solidFill>
                  <a:schemeClr val="folHlink"/>
                </a:solidFill>
                <a:latin typeface="Tahoma" pitchFamily="34" charset="0"/>
              </a:rPr>
              <a:t> da Figura 24-8</a:t>
            </a:r>
            <a:endParaRPr lang="en-US" altLang="en-US" sz="1800" b="1" dirty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22788291-85C2-4D7A-A913-ECF7EF00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E2015AA-D0D5-4CB6-A171-AE4A2B95E93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03CB2FE-B7E0-458D-A393-2DC67589EB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435975" cy="655638"/>
          </a:xfrm>
        </p:spPr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Figura 24-8: O Efeito Multiplicador de G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pic>
        <p:nvPicPr>
          <p:cNvPr id="19460" name="Picture 4" descr="sam72055_2408">
            <a:extLst>
              <a:ext uri="{FF2B5EF4-FFF2-40B4-BE49-F238E27FC236}">
                <a16:creationId xmlns:a16="http://schemas.microsoft.com/office/drawing/2014/main" id="{E360A9FF-E85D-470D-BCCD-A396E5BF6C83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3100" y="1874838"/>
            <a:ext cx="52578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5C62799B-A211-4597-A815-FBDE9D51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2DE7789-D966-4CDB-91B8-58B276A0E24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22CCF1F0-528D-48D9-9E59-D5198E18C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Figura 24.8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AB64E9F-EEDA-4E0B-86FD-FAE6B0B5D9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en-US" sz="2000">
                <a:latin typeface="Tahoma" panose="020B0604030504040204" pitchFamily="34" charset="0"/>
              </a:rPr>
              <a:t>Eixo vertical  D = C+G+I; Eixo horizontal Y</a:t>
            </a:r>
          </a:p>
          <a:p>
            <a:pPr eaLnBrk="1" hangingPunct="1"/>
            <a:r>
              <a:rPr lang="pt-PT" altLang="en-US" sz="2000">
                <a:latin typeface="Tahoma" panose="020B0604030504040204" pitchFamily="34" charset="0"/>
              </a:rPr>
              <a:t>Bissetriz: D=Y (=3600, na situação inicial)</a:t>
            </a:r>
          </a:p>
          <a:p>
            <a:pPr eaLnBrk="1" hangingPunct="1"/>
            <a:r>
              <a:rPr lang="pt-PT" altLang="en-US" sz="2000">
                <a:latin typeface="Tahoma" panose="020B0604030504040204" pitchFamily="34" charset="0"/>
              </a:rPr>
              <a:t>Situação inicial: </a:t>
            </a: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ponto E</a:t>
            </a:r>
          </a:p>
          <a:p>
            <a:pPr eaLnBrk="1" hangingPunct="1"/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∆G = 100 um</a:t>
            </a:r>
          </a:p>
          <a:p>
            <a:pPr lvl="1" eaLnBrk="1" hangingPunct="1"/>
            <a:r>
              <a:rPr lang="pt-PT" altLang="en-US" sz="1800">
                <a:latin typeface="Tahoma" panose="020B0604030504040204" pitchFamily="34" charset="0"/>
              </a:rPr>
              <a:t>Deslocação para cima e em paralelo à inicial</a:t>
            </a:r>
          </a:p>
          <a:p>
            <a:pPr eaLnBrk="1" hangingPunct="1"/>
            <a:r>
              <a:rPr lang="pt-PT" altLang="en-US" sz="2000">
                <a:latin typeface="Tahoma" panose="020B0604030504040204" pitchFamily="34" charset="0"/>
              </a:rPr>
              <a:t>Novo equilíbrio em </a:t>
            </a: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E´</a:t>
            </a:r>
          </a:p>
          <a:p>
            <a:pPr eaLnBrk="1" hangingPunct="1"/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Y = D = 3900</a:t>
            </a:r>
          </a:p>
          <a:p>
            <a:pPr lvl="1" eaLnBrk="1" hangingPunct="1"/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Donde</a:t>
            </a:r>
          </a:p>
          <a:p>
            <a:pPr lvl="2" eaLnBrk="1" hangingPunct="1"/>
            <a:r>
              <a:rPr lang="pt-PT" altLang="en-US" sz="1700" b="1">
                <a:solidFill>
                  <a:schemeClr val="folHlink"/>
                </a:solidFill>
                <a:latin typeface="Tahoma" panose="020B0604030504040204" pitchFamily="34" charset="0"/>
              </a:rPr>
              <a:t>∆G = 100 um</a:t>
            </a:r>
          </a:p>
          <a:p>
            <a:pPr lvl="2" eaLnBrk="1" hangingPunct="1"/>
            <a:r>
              <a:rPr lang="pt-PT" altLang="en-US" sz="1700" b="1">
                <a:solidFill>
                  <a:schemeClr val="folHlink"/>
                </a:solidFill>
                <a:latin typeface="Tahoma" panose="020B0604030504040204" pitchFamily="34" charset="0"/>
              </a:rPr>
              <a:t>∆Y = 300 um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23DBDC82-C0B7-474C-89BB-11FAEA3E1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9BF9840-FD65-4063-834A-3978D9D7AE5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DD69BCB-9D99-4AA6-9CD6-A88C6F822D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Introdução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374D6E1-869D-4EA0-90BD-A406FC961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172450" cy="4267200"/>
          </a:xfrm>
        </p:spPr>
        <p:txBody>
          <a:bodyPr/>
          <a:lstStyle/>
          <a:p>
            <a:pPr marL="0"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1800" b="1" dirty="0">
                <a:latin typeface="Tahoma" pitchFamily="34" charset="0"/>
              </a:rPr>
              <a:t>Na atual crise e/ou instabilidade económica: </a:t>
            </a:r>
            <a:r>
              <a:rPr lang="pt-PT" altLang="en-US" sz="1800" b="1" i="1" dirty="0">
                <a:latin typeface="Tahoma" pitchFamily="34" charset="0"/>
              </a:rPr>
              <a:t>defesa de maior intervenção do Estado para reforçar o crescimento económico</a:t>
            </a:r>
            <a:endParaRPr lang="en-US" altLang="en-US" sz="1800" b="1" i="1" dirty="0">
              <a:latin typeface="Tahoma" pitchFamily="34" charset="0"/>
            </a:endParaRPr>
          </a:p>
          <a:p>
            <a:pPr lvl="1" eaLnBrk="1" hangingPunct="1">
              <a:defRPr/>
            </a:pPr>
            <a:r>
              <a:rPr lang="pt-PT" altLang="en-US" sz="1800" b="1" dirty="0">
                <a:solidFill>
                  <a:schemeClr val="hlink"/>
                </a:solidFill>
                <a:latin typeface="Tahoma" pitchFamily="34" charset="0"/>
              </a:rPr>
              <a:t>Baixar impostos</a:t>
            </a:r>
          </a:p>
          <a:p>
            <a:pPr lvl="1" eaLnBrk="1" hangingPunct="1">
              <a:spcAft>
                <a:spcPct val="25000"/>
              </a:spcAft>
              <a:defRPr/>
            </a:pPr>
            <a:r>
              <a:rPr lang="pt-PT" altLang="en-US" sz="1800" b="1" dirty="0">
                <a:solidFill>
                  <a:schemeClr val="hlink"/>
                </a:solidFill>
                <a:latin typeface="Tahoma" pitchFamily="34" charset="0"/>
              </a:rPr>
              <a:t>Aumentar despesa pública</a:t>
            </a:r>
          </a:p>
          <a:p>
            <a:pPr eaLnBrk="1" hangingPunct="1">
              <a:spcAft>
                <a:spcPct val="25000"/>
              </a:spcAft>
              <a:buFont typeface="Wingdings" panose="05000000000000000000" pitchFamily="2" charset="2"/>
              <a:buNone/>
              <a:defRPr/>
            </a:pPr>
            <a:r>
              <a:rPr lang="pt-PT" altLang="en-US" sz="1800" b="1" dirty="0">
                <a:latin typeface="Tahoma" pitchFamily="34" charset="0"/>
              </a:rPr>
              <a:t>Estes argumentos são explicados pela Teoria Macroeconómica?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1800" b="1" u="sng" dirty="0">
                <a:latin typeface="Tahoma" pitchFamily="34" charset="0"/>
              </a:rPr>
              <a:t>Resposta positiva</a:t>
            </a:r>
            <a:r>
              <a:rPr lang="pt-PT" altLang="en-US" sz="1800" b="1" dirty="0">
                <a:latin typeface="Tahoma" pitchFamily="34" charset="0"/>
              </a:rPr>
              <a:t>: </a:t>
            </a:r>
            <a:r>
              <a:rPr lang="pt-PT" altLang="en-US" sz="1800" b="1" dirty="0">
                <a:solidFill>
                  <a:schemeClr val="accent2"/>
                </a:solidFill>
                <a:latin typeface="Tahoma" pitchFamily="34" charset="0"/>
              </a:rPr>
              <a:t>Teoria keynesiana</a:t>
            </a:r>
            <a:r>
              <a:rPr lang="pt-PT" altLang="en-US" sz="1800" b="1" dirty="0">
                <a:latin typeface="Tahoma" pitchFamily="34" charset="0"/>
              </a:rPr>
              <a:t> explica</a:t>
            </a:r>
          </a:p>
          <a:p>
            <a:pPr lvl="2" eaLnBrk="1" hangingPunct="1">
              <a:defRPr/>
            </a:pPr>
            <a:r>
              <a:rPr lang="pt-PT" altLang="en-US" sz="1800" b="1" dirty="0">
                <a:latin typeface="Tahoma" pitchFamily="34" charset="0"/>
              </a:rPr>
              <a:t>Como é que o PIB é determinado no curto prazo</a:t>
            </a:r>
            <a:endParaRPr lang="pt-PT" altLang="en-US" sz="1800" dirty="0"/>
          </a:p>
          <a:p>
            <a:pPr lvl="2" eaLnBrk="1" hangingPunct="1">
              <a:defRPr/>
            </a:pPr>
            <a:r>
              <a:rPr lang="pt-PT" altLang="en-US" sz="1800" b="1" dirty="0"/>
              <a:t>A intervenção do Estado orientada para o crescimento da economia</a:t>
            </a:r>
          </a:p>
          <a:p>
            <a:pPr lvl="3" eaLnBrk="1" hangingPunct="1">
              <a:defRPr/>
            </a:pPr>
            <a:r>
              <a:rPr lang="pt-PT" altLang="en-US" sz="1800" b="1" i="1" dirty="0">
                <a:solidFill>
                  <a:schemeClr val="hlink"/>
                </a:solidFill>
              </a:rPr>
              <a:t>Efeito multiplicador</a:t>
            </a:r>
            <a:endParaRPr lang="pt-PT" altLang="en-US" sz="1800" b="1" dirty="0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7EBBEEEB-2E00-4818-A7EA-9A9DE50F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D178845-37B7-402B-83FB-8142E6B45C7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C0AD813-BA96-4C79-9DEB-194004697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D51E53B-7C7E-4E82-BBA1-E57E04A45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en-US" sz="2400" b="1">
                <a:latin typeface="Tahoma" panose="020B0604030504040204" pitchFamily="34" charset="0"/>
              </a:rPr>
              <a:t>Donde vem o nome “multiplicador”?</a:t>
            </a:r>
            <a:endParaRPr lang="en-US" altLang="en-US"/>
          </a:p>
          <a:p>
            <a:pPr lvl="1" eaLnBrk="1" hangingPunct="1"/>
            <a:r>
              <a:rPr lang="pt-PT" altLang="en-US" sz="2000">
                <a:latin typeface="Tahoma" panose="020B0604030504040204" pitchFamily="34" charset="0"/>
              </a:rPr>
              <a:t>A variação de uma unidade monetária em algumas variáveis controladas pelo Estado/Governo (</a:t>
            </a:r>
            <a:r>
              <a:rPr lang="pt-PT" altLang="en-US" sz="2000" i="1">
                <a:latin typeface="Tahoma" panose="020B0604030504040204" pitchFamily="34" charset="0"/>
              </a:rPr>
              <a:t>variáveis exógenas</a:t>
            </a:r>
            <a:r>
              <a:rPr lang="pt-PT" altLang="en-US" sz="2000">
                <a:latin typeface="Tahoma" panose="020B0604030504040204" pitchFamily="34" charset="0"/>
              </a:rPr>
              <a:t>)</a:t>
            </a:r>
          </a:p>
          <a:p>
            <a:pPr lvl="2" eaLnBrk="1" hangingPunct="1"/>
            <a:r>
              <a:rPr lang="pt-PT" altLang="en-US" sz="1900" b="1">
                <a:solidFill>
                  <a:schemeClr val="hlink"/>
                </a:solidFill>
                <a:latin typeface="Tahoma" panose="020B0604030504040204" pitchFamily="34" charset="0"/>
              </a:rPr>
              <a:t>Investimento público</a:t>
            </a:r>
          </a:p>
          <a:p>
            <a:pPr lvl="2" eaLnBrk="1" hangingPunct="1"/>
            <a:r>
              <a:rPr lang="pt-PT" altLang="en-US" sz="1900" b="1">
                <a:solidFill>
                  <a:schemeClr val="hlink"/>
                </a:solidFill>
                <a:latin typeface="Tahoma" panose="020B0604030504040204" pitchFamily="34" charset="0"/>
              </a:rPr>
              <a:t>Consumo público</a:t>
            </a:r>
          </a:p>
          <a:p>
            <a:pPr lvl="2" eaLnBrk="1" hangingPunct="1"/>
            <a:r>
              <a:rPr lang="pt-PT" altLang="en-US" sz="1900" b="1">
                <a:solidFill>
                  <a:schemeClr val="hlink"/>
                </a:solidFill>
                <a:latin typeface="Tahoma" panose="020B0604030504040204" pitchFamily="34" charset="0"/>
              </a:rPr>
              <a:t>Transferências do Estado para as famílias</a:t>
            </a:r>
          </a:p>
          <a:p>
            <a:pPr lvl="2" eaLnBrk="1" hangingPunct="1"/>
            <a:r>
              <a:rPr lang="pt-PT" altLang="en-US" sz="1900" b="1">
                <a:solidFill>
                  <a:schemeClr val="hlink"/>
                </a:solidFill>
                <a:latin typeface="Tahoma" panose="020B0604030504040204" pitchFamily="34" charset="0"/>
              </a:rPr>
              <a:t>Impostos</a:t>
            </a:r>
          </a:p>
          <a:p>
            <a:pPr lvl="1" eaLnBrk="1" hangingPunct="1"/>
            <a:r>
              <a:rPr lang="pt-PT" altLang="en-US" sz="2000">
                <a:latin typeface="Tahoma" panose="020B0604030504040204" pitchFamily="34" charset="0"/>
              </a:rPr>
              <a:t>tem um efeito no PIB (</a:t>
            </a:r>
            <a:r>
              <a:rPr lang="pt-PT" altLang="en-US" sz="2000" i="1">
                <a:latin typeface="Tahoma" panose="020B0604030504040204" pitchFamily="34" charset="0"/>
              </a:rPr>
              <a:t>variável endógena</a:t>
            </a:r>
            <a:r>
              <a:rPr lang="pt-PT" altLang="en-US" sz="2000">
                <a:latin typeface="Tahoma" panose="020B0604030504040204" pitchFamily="34" charset="0"/>
              </a:rPr>
              <a:t>) superior a uma unidade monetária (</a:t>
            </a:r>
            <a:r>
              <a:rPr lang="pt-PT" altLang="en-US" sz="2000" i="1">
                <a:solidFill>
                  <a:schemeClr val="accent2"/>
                </a:solidFill>
                <a:latin typeface="Tahoma" panose="020B0604030504040204" pitchFamily="34" charset="0"/>
              </a:rPr>
              <a:t>efeito multiplicador</a:t>
            </a:r>
            <a:r>
              <a:rPr lang="pt-PT" altLang="en-US" sz="2000">
                <a:latin typeface="Tahoma" panose="020B0604030504040204" pitchFamily="34" charset="0"/>
              </a:rPr>
              <a:t>)</a:t>
            </a:r>
            <a:endParaRPr lang="en-US" altLang="en-US" sz="20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22D8CD6D-00CC-4277-A18E-8130CAE20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B54D39B-1A1A-4BC3-8E41-1BFBDDC52D6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5D21D76-6C23-452A-B4DA-B67101FA1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solidFill>
                  <a:schemeClr val="tx1"/>
                </a:solidFill>
                <a:latin typeface="Tahoma" panose="020B0604030504040204" pitchFamily="34" charset="0"/>
              </a:rPr>
              <a:t>Hipóteses  Básicas (</a:t>
            </a:r>
            <a:r>
              <a:rPr lang="pt-PT" altLang="en-US" sz="3200" b="1" i="1">
                <a:solidFill>
                  <a:schemeClr val="tx1"/>
                </a:solidFill>
                <a:latin typeface="Tahoma" panose="020B0604030504040204" pitchFamily="34" charset="0"/>
              </a:rPr>
              <a:t>curto prazo</a:t>
            </a:r>
            <a:r>
              <a:rPr lang="pt-PT" altLang="en-US" sz="3200" b="1">
                <a:solidFill>
                  <a:schemeClr val="tx1"/>
                </a:solidFill>
                <a:latin typeface="Tahoma" panose="020B0604030504040204" pitchFamily="34" charset="0"/>
              </a:rPr>
              <a:t>)</a:t>
            </a:r>
            <a:endParaRPr lang="en-US" altLang="en-US" sz="32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86937396-9CDB-4CCC-9070-E7745D00A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125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Salários e preços constantes</a:t>
            </a:r>
          </a:p>
          <a:p>
            <a:pPr lvl="1" eaLnBrk="1" hangingPunct="1">
              <a:lnSpc>
                <a:spcPct val="125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Existem recursos não utilizados (capacidade produtiva excedentária)</a:t>
            </a:r>
          </a:p>
          <a:p>
            <a:pPr lvl="1" eaLnBrk="1" hangingPunct="1">
              <a:lnSpc>
                <a:spcPct val="125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Correção de desequilíbrio macroeconómico: pelas quantidades e não pelos preços</a:t>
            </a:r>
          </a:p>
          <a:p>
            <a:pPr lvl="1" eaLnBrk="1" hangingPunct="1">
              <a:lnSpc>
                <a:spcPct val="125000"/>
              </a:lnSpc>
            </a:pPr>
            <a:r>
              <a:rPr lang="pt-PT" altLang="en-US" sz="2000" b="1" i="1">
                <a:latin typeface="Tahoma" panose="020B0604030504040204" pitchFamily="34" charset="0"/>
              </a:rPr>
              <a:t>Procura</a:t>
            </a:r>
            <a:r>
              <a:rPr lang="pt-PT" altLang="en-US" sz="2000" b="1">
                <a:latin typeface="Tahoma" panose="020B0604030504040204" pitchFamily="34" charset="0"/>
              </a:rPr>
              <a:t> como dinamizadora da atividade económica</a:t>
            </a:r>
            <a:endParaRPr lang="en-US" altLang="en-US" sz="20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AA18F32A-983B-472F-8F18-5923B8529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AFFB18B-C393-4A1F-9168-278C34966E2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89AACD3-EBB6-4C7A-88F1-9DA8F8BAB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O Modelo Básico</a:t>
            </a:r>
            <a:endParaRPr lang="en-US" altLang="en-US"/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1542CF7-CEFA-4F0C-9248-EF175D9B3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latin typeface="Tahoma" panose="020B0604030504040204" pitchFamily="34" charset="0"/>
              </a:rPr>
              <a:t>No </a:t>
            </a:r>
            <a:r>
              <a:rPr lang="pt-PT" altLang="en-US" sz="2000" b="1" u="sng">
                <a:latin typeface="Tahoma" panose="020B0604030504040204" pitchFamily="34" charset="0"/>
              </a:rPr>
              <a:t>modelo simples ou básico</a:t>
            </a:r>
            <a:r>
              <a:rPr lang="pt-PT" altLang="en-US" sz="2000" b="1">
                <a:latin typeface="Tahoma" panose="020B0604030504040204" pitchFamily="34" charset="0"/>
              </a:rPr>
              <a:t>: não existe Estado, nem setor externo (economia fechada)</a:t>
            </a:r>
          </a:p>
          <a:p>
            <a:pPr eaLnBrk="1" hangingPunct="1"/>
            <a:r>
              <a:rPr lang="pt-PT" altLang="en-US" sz="2000">
                <a:latin typeface="Tahoma" panose="020B0604030504040204" pitchFamily="34" charset="0"/>
              </a:rPr>
              <a:t>Recordar que:</a:t>
            </a:r>
            <a:r>
              <a:rPr lang="pt-PT" altLang="en-US" sz="2000"/>
              <a:t> </a:t>
            </a:r>
            <a:r>
              <a:rPr lang="pt-PT" altLang="en-US" sz="2400" b="1">
                <a:solidFill>
                  <a:schemeClr val="hlink"/>
                </a:solidFill>
                <a:latin typeface="Tahoma" panose="020B0604030504040204" pitchFamily="34" charset="0"/>
              </a:rPr>
              <a:t>Y =C+I</a:t>
            </a:r>
            <a:r>
              <a:rPr lang="pt-PT" altLang="en-US" sz="2400" b="1">
                <a:latin typeface="Tahoma" panose="020B0604030504040204" pitchFamily="34" charset="0"/>
              </a:rPr>
              <a:t> </a:t>
            </a:r>
            <a:r>
              <a:rPr lang="pt-PT" altLang="en-US" sz="2400">
                <a:latin typeface="Tahoma" panose="020B0604030504040204" pitchFamily="34" charset="0"/>
              </a:rPr>
              <a:t>   </a:t>
            </a:r>
            <a:r>
              <a:rPr lang="pt-PT" altLang="en-US" sz="2400" b="1" i="1">
                <a:latin typeface="Tahoma" panose="020B0604030504040204" pitchFamily="34" charset="0"/>
              </a:rPr>
              <a:t>e </a:t>
            </a:r>
            <a:r>
              <a:rPr lang="pt-PT" altLang="en-US" sz="2400">
                <a:latin typeface="Tahoma" panose="020B0604030504040204" pitchFamily="34" charset="0"/>
              </a:rPr>
              <a:t>    </a:t>
            </a:r>
            <a:r>
              <a:rPr lang="pt-PT" altLang="en-US" sz="2400" b="1">
                <a:solidFill>
                  <a:schemeClr val="hlink"/>
                </a:solidFill>
                <a:latin typeface="Tahoma" panose="020B0604030504040204" pitchFamily="34" charset="0"/>
              </a:rPr>
              <a:t>I = S</a:t>
            </a:r>
            <a:endParaRPr lang="pt-PT" altLang="en-US" sz="2400"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000">
                <a:latin typeface="Tahoma" panose="020B0604030504040204" pitchFamily="34" charset="0"/>
              </a:rPr>
              <a:t>Analisar a condição de equilíbrio sabendo que</a:t>
            </a:r>
            <a:endParaRPr lang="pt-PT" altLang="en-US" sz="2400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>
                <a:latin typeface="Tahoma" panose="020B0604030504040204" pitchFamily="34" charset="0"/>
              </a:rPr>
              <a:t>Investimento depende do PIB, taxa de juro, impostos, expectativas, confiança</a:t>
            </a:r>
          </a:p>
          <a:p>
            <a:pPr lvl="1" eaLnBrk="1" hangingPunct="1"/>
            <a:r>
              <a:rPr lang="pt-PT" altLang="en-US" sz="2000" u="sng">
                <a:latin typeface="Tahoma" panose="020B0604030504040204" pitchFamily="34" charset="0"/>
              </a:rPr>
              <a:t>Hipótese</a:t>
            </a:r>
            <a:r>
              <a:rPr lang="pt-PT" altLang="en-US" sz="2000">
                <a:latin typeface="Tahoma" panose="020B0604030504040204" pitchFamily="34" charset="0"/>
              </a:rPr>
              <a:t>: Investimento independente do PIB e valor constante</a:t>
            </a:r>
          </a:p>
          <a:p>
            <a:pPr lvl="1" eaLnBrk="1" hangingPunct="1"/>
            <a:r>
              <a:rPr lang="pt-PT" altLang="en-US" sz="2000" u="sng">
                <a:latin typeface="Tahoma" panose="020B0604030504040204" pitchFamily="34" charset="0"/>
              </a:rPr>
              <a:t>Como não existe Estado:</a:t>
            </a:r>
            <a:r>
              <a:rPr lang="pt-PT" altLang="en-US" sz="2000">
                <a:latin typeface="Tahoma" panose="020B0604030504040204" pitchFamily="34" charset="0"/>
              </a:rPr>
              <a:t> </a:t>
            </a: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RN=RD=Y</a:t>
            </a:r>
            <a:endParaRPr lang="pt-PT" altLang="en-US" sz="2000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300">
                <a:latin typeface="Tahoma" panose="020B0604030504040204" pitchFamily="34" charset="0"/>
              </a:rPr>
              <a:t>Analisar </a:t>
            </a:r>
            <a:r>
              <a:rPr lang="pt-PT" altLang="en-US" sz="2300" b="1">
                <a:solidFill>
                  <a:schemeClr val="folHlink"/>
                </a:solidFill>
                <a:latin typeface="Tahoma" panose="020B0604030504040204" pitchFamily="34" charset="0"/>
              </a:rPr>
              <a:t>Figura 24.2</a:t>
            </a:r>
            <a:endParaRPr lang="en-US" altLang="en-US" sz="23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DA0001C3-262F-4348-ABC4-73B49A60F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16B85B7-84AE-4FF6-B281-DF40FD7E862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41226BB-57DC-4A6B-8C57-3661F01DA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27075"/>
          </a:xfrm>
        </p:spPr>
        <p:txBody>
          <a:bodyPr/>
          <a:lstStyle/>
          <a:p>
            <a:pPr algn="ctr" eaLnBrk="1" hangingPunct="1"/>
            <a:r>
              <a:rPr lang="en-US" altLang="en-US" sz="2400" b="1">
                <a:latin typeface="Tahoma" panose="020B0604030504040204" pitchFamily="34" charset="0"/>
              </a:rPr>
              <a:t>Figura 24-2: O nível de equílibrio do Produto resulta da igualdade entre I e S</a:t>
            </a:r>
          </a:p>
        </p:txBody>
      </p:sp>
      <p:pic>
        <p:nvPicPr>
          <p:cNvPr id="8196" name="Picture 4" descr="sam72055_2402">
            <a:extLst>
              <a:ext uri="{FF2B5EF4-FFF2-40B4-BE49-F238E27FC236}">
                <a16:creationId xmlns:a16="http://schemas.microsoft.com/office/drawing/2014/main" id="{5E630FAD-60EF-4CDA-9838-61AEDE6E9092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389188"/>
            <a:ext cx="7632700" cy="3560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9CA03487-BF21-4085-A767-23FF33E64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5B1A512-02FC-45EE-8D4F-6713CBA6CE8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887B07B-F336-47B2-B8E8-932AEDF473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da Figura 24.2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8178193-82DB-4292-8A7A-2A7BFC5001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424862" cy="4267200"/>
          </a:xfrm>
        </p:spPr>
        <p:txBody>
          <a:bodyPr/>
          <a:lstStyle/>
          <a:p>
            <a:pPr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Eixos: </a:t>
            </a:r>
            <a:r>
              <a:rPr lang="pt-PT" altLang="en-US" sz="1800" dirty="0">
                <a:latin typeface="Tahoma" panose="020B0604030504040204" pitchFamily="34" charset="0"/>
              </a:rPr>
              <a:t>poupança e investimento (</a:t>
            </a:r>
            <a:r>
              <a:rPr lang="pt-PT" altLang="en-US" sz="1800" i="1" dirty="0">
                <a:latin typeface="Tahoma" panose="020B0604030504040204" pitchFamily="34" charset="0"/>
              </a:rPr>
              <a:t>vertical</a:t>
            </a:r>
            <a:r>
              <a:rPr lang="pt-PT" altLang="en-US" sz="1800" dirty="0">
                <a:latin typeface="Tahoma" panose="020B0604030504040204" pitchFamily="34" charset="0"/>
              </a:rPr>
              <a:t>); PIB (</a:t>
            </a:r>
            <a:r>
              <a:rPr lang="pt-PT" altLang="en-US" sz="1800" i="1" dirty="0">
                <a:latin typeface="Tahoma" panose="020B0604030504040204" pitchFamily="34" charset="0"/>
              </a:rPr>
              <a:t>horizontal</a:t>
            </a:r>
            <a:r>
              <a:rPr lang="pt-PT" altLang="en-US" sz="1800" dirty="0">
                <a:latin typeface="Tahoma" panose="020B0604030504040204" pitchFamily="34" charset="0"/>
              </a:rPr>
              <a:t>)</a:t>
            </a:r>
          </a:p>
          <a:p>
            <a:pPr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Investimento constante para qualquer valor PIB: </a:t>
            </a:r>
            <a:r>
              <a:rPr lang="pt-PT" altLang="en-US" sz="1800" b="1" dirty="0">
                <a:solidFill>
                  <a:schemeClr val="hlink"/>
                </a:solidFill>
                <a:latin typeface="Tahoma" panose="020B0604030504040204" pitchFamily="34" charset="0"/>
              </a:rPr>
              <a:t>reta horizontal;</a:t>
            </a:r>
          </a:p>
          <a:p>
            <a:pPr lvl="1" eaLnBrk="1" hangingPunct="1"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Curva da poupança (S) </a:t>
            </a:r>
            <a:r>
              <a:rPr lang="pt-PT" altLang="en-US" sz="1600" b="1" i="1" dirty="0">
                <a:latin typeface="Tahoma" panose="020B0604030504040204" pitchFamily="34" charset="0"/>
              </a:rPr>
              <a:t>já apresentada</a:t>
            </a:r>
          </a:p>
          <a:p>
            <a:pPr marL="471487" lvl="1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1400" b="1" i="1" dirty="0"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Interseção das curvas no </a:t>
            </a: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ponto E</a:t>
            </a:r>
            <a:endParaRPr lang="pt-PT" altLang="en-US" sz="1800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1600" dirty="0">
                <a:latin typeface="Tahoma" panose="020B0604030504040204" pitchFamily="34" charset="0"/>
              </a:rPr>
              <a:t>que corresponde ao </a:t>
            </a:r>
            <a:r>
              <a:rPr lang="pt-PT" altLang="en-US" sz="1600" b="1" dirty="0">
                <a:solidFill>
                  <a:schemeClr val="folHlink"/>
                </a:solidFill>
                <a:latin typeface="Tahoma" panose="020B0604030504040204" pitchFamily="34" charset="0"/>
              </a:rPr>
              <a:t>nível do PIB no ponto M</a:t>
            </a:r>
            <a:r>
              <a:rPr lang="pt-PT" altLang="en-US" sz="1600" dirty="0">
                <a:latin typeface="Tahoma" panose="020B0604030504040204" pitchFamily="34" charset="0"/>
              </a:rPr>
              <a:t> que representa o </a:t>
            </a:r>
            <a:r>
              <a:rPr lang="pt-PT" altLang="en-US" sz="1600" b="1" dirty="0">
                <a:solidFill>
                  <a:schemeClr val="accent2"/>
                </a:solidFill>
                <a:latin typeface="Tahoma" panose="020B0604030504040204" pitchFamily="34" charset="0"/>
              </a:rPr>
              <a:t>nível de equilíbrio do Produto</a:t>
            </a:r>
            <a:r>
              <a:rPr lang="pt-PT" altLang="en-US" sz="1600" dirty="0">
                <a:latin typeface="Tahoma" panose="020B0604030504040204" pitchFamily="34" charset="0"/>
              </a:rPr>
              <a:t> (intenção de poupança das famílias = intenção de investimento das empresas = </a:t>
            </a:r>
            <a:r>
              <a:rPr lang="pt-PT" altLang="en-US" sz="1600" b="1" dirty="0">
                <a:latin typeface="Tahoma" panose="020B0604030504040204" pitchFamily="34" charset="0"/>
              </a:rPr>
              <a:t>montante ME</a:t>
            </a:r>
            <a:r>
              <a:rPr lang="pt-PT" altLang="en-US" sz="1600" dirty="0">
                <a:latin typeface="Tahoma" panose="020B0604030504040204" pitchFamily="34" charset="0"/>
              </a:rPr>
              <a:t>)</a:t>
            </a:r>
          </a:p>
          <a:p>
            <a:pPr marL="471487" lvl="1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1600" dirty="0"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pt-PT" altLang="en-US" sz="1800" dirty="0">
                <a:latin typeface="Tahoma" panose="020B0604030504040204" pitchFamily="34" charset="0"/>
              </a:rPr>
              <a:t>O valor do </a:t>
            </a:r>
            <a:r>
              <a:rPr lang="pt-PT" altLang="en-US" sz="1800" u="sng" dirty="0">
                <a:latin typeface="Tahoma" panose="020B0604030504040204" pitchFamily="34" charset="0"/>
              </a:rPr>
              <a:t>PIB efetivo</a:t>
            </a:r>
            <a:r>
              <a:rPr lang="pt-PT" altLang="en-US" sz="1800" dirty="0">
                <a:latin typeface="Tahoma" panose="020B0604030504040204" pitchFamily="34" charset="0"/>
              </a:rPr>
              <a:t> andará à volta deste ponto sempre que intenções de poupança forem </a:t>
            </a:r>
            <a:r>
              <a:rPr lang="pt-PT" altLang="en-US" sz="1800" b="1" dirty="0">
                <a:latin typeface="Tahoma" panose="020B0604030504040204" pitchFamily="34" charset="0"/>
              </a:rPr>
              <a:t>diferentes</a:t>
            </a:r>
            <a:r>
              <a:rPr lang="pt-PT" altLang="en-US" sz="1800" dirty="0">
                <a:latin typeface="Tahoma" panose="020B0604030504040204" pitchFamily="34" charset="0"/>
              </a:rPr>
              <a:t> das intenções de investimento</a:t>
            </a:r>
          </a:p>
          <a:p>
            <a:pPr lvl="1" eaLnBrk="1" hangingPunct="1">
              <a:defRPr/>
            </a:pPr>
            <a:r>
              <a:rPr lang="pt-PT" altLang="en-US" sz="1600" dirty="0">
                <a:latin typeface="Tahoma" panose="020B0604030504040204" pitchFamily="34" charset="0"/>
              </a:rPr>
              <a:t>Como explicar? Previsões erradas, alterações de comportamento dos agentes</a:t>
            </a:r>
            <a:endParaRPr lang="en-US" altLang="en-US" sz="16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123EE43F-AF55-4BF1-A607-8F7236F8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0F2EA19-D69A-4B36-B9CB-E818CF5B170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CF37185-CED4-46C0-A58E-9B9D0FAA2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01013" cy="1216025"/>
          </a:xfrm>
        </p:spPr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Caso de uma Situação de Desequilíbrio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743104A-E0A6-4CB8-BCAA-5901CE6CFB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56932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PT" altLang="en-US" sz="2000">
                <a:latin typeface="Tahoma" panose="020B0604030504040204" pitchFamily="34" charset="0"/>
              </a:rPr>
              <a:t>Considerar o </a:t>
            </a:r>
            <a:r>
              <a:rPr lang="pt-PT" altLang="en-US" sz="2000" b="1">
                <a:latin typeface="Tahoma" panose="020B0604030504040204" pitchFamily="34" charset="0"/>
              </a:rPr>
              <a:t>ponto A: </a:t>
            </a:r>
            <a:r>
              <a:rPr lang="pt-PT" altLang="en-US" sz="2000">
                <a:latin typeface="Tahoma" panose="020B060403050404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en-US" sz="1800">
                <a:latin typeface="Tahoma" panose="020B0604030504040204" pitchFamily="34" charset="0"/>
              </a:rPr>
              <a:t>PIB efetivo é superior ao valor de equilíbrio</a:t>
            </a:r>
            <a:endParaRPr lang="pt-PT" altLang="en-US" sz="1800" b="1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pt-PT" altLang="en-US" sz="1800">
                <a:latin typeface="Tahoma" panose="020B0604030504040204" pitchFamily="34" charset="0"/>
              </a:rPr>
              <a:t>Poupança superior ao investimento: </a:t>
            </a:r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S &gt; I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PT" altLang="en-US" sz="1800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PT" altLang="en-US" sz="1400"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1600">
                <a:latin typeface="Tahoma" panose="020B0604030504040204" pitchFamily="34" charset="0"/>
              </a:rPr>
              <a:t>Comportamento das Famílias?</a:t>
            </a:r>
          </a:p>
          <a:p>
            <a:pPr eaLnBrk="1" hangingPunct="1">
              <a:lnSpc>
                <a:spcPct val="80000"/>
              </a:lnSpc>
            </a:pPr>
            <a:r>
              <a:rPr lang="pt-PT" altLang="en-US" sz="1600">
                <a:latin typeface="Tahoma" panose="020B0604030504040204" pitchFamily="34" charset="0"/>
              </a:rPr>
              <a:t>Efeito para empresas?</a:t>
            </a:r>
            <a:endParaRPr lang="pt-PT" altLang="en-US" sz="1100">
              <a:latin typeface="Tahoma" panose="020B0604030504040204" pitchFamily="34" charset="0"/>
            </a:endParaRPr>
          </a:p>
          <a:p>
            <a:pPr lvl="2" eaLnBrk="1" hangingPunct="1"/>
            <a:r>
              <a:rPr lang="pt-PT" altLang="en-US" sz="1500">
                <a:latin typeface="Tahoma" panose="020B0604030504040204" pitchFamily="34" charset="0"/>
              </a:rPr>
              <a:t>Retorno do </a:t>
            </a:r>
            <a:r>
              <a:rPr lang="pt-PT" altLang="en-US" sz="1500" u="sng">
                <a:latin typeface="Tahoma" panose="020B0604030504040204" pitchFamily="34" charset="0"/>
              </a:rPr>
              <a:t>PIB no sentido do valor de equilíbrio inicial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PT" altLang="en-US" sz="1700" u="sng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PT" altLang="en-US" sz="1800">
                <a:latin typeface="Tahoma" panose="020B0604030504040204" pitchFamily="34" charset="0"/>
              </a:rPr>
              <a:t>Análise aritmética ... </a:t>
            </a:r>
            <a:r>
              <a:rPr lang="pt-PT" altLang="en-US" sz="1800" b="1">
                <a:latin typeface="Tahoma" panose="020B0604030504040204" pitchFamily="34" charset="0"/>
              </a:rPr>
              <a:t>Quadro 24.1</a:t>
            </a:r>
            <a:endParaRPr lang="en-US" altLang="en-US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7701B239-A235-4772-A8FA-E1811B7EC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6AE972D-8288-40EE-8022-4D8FE65C8CB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044444E4-49DE-44DF-BEFB-643CF5098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0"/>
            <a:ext cx="161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pic>
        <p:nvPicPr>
          <p:cNvPr id="11268" name="Picture 3" descr="sam72055_tb2401">
            <a:extLst>
              <a:ext uri="{FF2B5EF4-FFF2-40B4-BE49-F238E27FC236}">
                <a16:creationId xmlns:a16="http://schemas.microsoft.com/office/drawing/2014/main" id="{BEC7FED5-D2E8-46BE-B385-843DAE3844C6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738" y="1773238"/>
            <a:ext cx="8577262" cy="4392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305</TotalTime>
  <Words>991</Words>
  <Application>Microsoft Office PowerPoint</Application>
  <PresentationFormat>Apresentação no Ecrã (4:3)</PresentationFormat>
  <Paragraphs>153</Paragraphs>
  <Slides>18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24" baseType="lpstr">
      <vt:lpstr>Verdana</vt:lpstr>
      <vt:lpstr>Arial</vt:lpstr>
      <vt:lpstr>Wingdings</vt:lpstr>
      <vt:lpstr>Tahoma</vt:lpstr>
      <vt:lpstr>Times New Roman</vt:lpstr>
      <vt:lpstr>Profile</vt:lpstr>
      <vt:lpstr>Introdução à Economia T8</vt:lpstr>
      <vt:lpstr>Introdução</vt:lpstr>
      <vt:lpstr>Cont.</vt:lpstr>
      <vt:lpstr>Hipóteses  Básicas (curto prazo)</vt:lpstr>
      <vt:lpstr>O Modelo Básico</vt:lpstr>
      <vt:lpstr>Figura 24-2: O nível de equílibrio do Produto resulta da igualdade entre I e S</vt:lpstr>
      <vt:lpstr>Análise da Figura 24.2</vt:lpstr>
      <vt:lpstr>Caso de uma Situação de Desequilíbrio</vt:lpstr>
      <vt:lpstr>Apresentação do PowerPoint</vt:lpstr>
      <vt:lpstr>Análise Quadro 24.1</vt:lpstr>
      <vt:lpstr>Efeito Multiplicador</vt:lpstr>
      <vt:lpstr>Modelo com Estado (Sem Exterior)</vt:lpstr>
      <vt:lpstr>Cont.</vt:lpstr>
      <vt:lpstr>Cont.</vt:lpstr>
      <vt:lpstr>Efeitos Multiplicadores</vt:lpstr>
      <vt:lpstr>Cont.</vt:lpstr>
      <vt:lpstr>Figura 24-8: O Efeito Multiplicador de G</vt:lpstr>
      <vt:lpstr>Análise Figura 24.8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Economia T10</dc:title>
  <dc:creator>Manuela</dc:creator>
  <cp:lastModifiedBy>Gonçalo Caetano</cp:lastModifiedBy>
  <cp:revision>26</cp:revision>
  <dcterms:created xsi:type="dcterms:W3CDTF">2009-01-23T17:48:12Z</dcterms:created>
  <dcterms:modified xsi:type="dcterms:W3CDTF">2020-04-15T09:16:22Z</dcterms:modified>
</cp:coreProperties>
</file>